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  <p:sldMasterId id="2147483730" r:id="rId3"/>
  </p:sldMasterIdLst>
  <p:notesMasterIdLst>
    <p:notesMasterId r:id="rId12"/>
  </p:notesMasterIdLst>
  <p:handoutMasterIdLst>
    <p:handoutMasterId r:id="rId13"/>
  </p:handoutMasterIdLst>
  <p:sldIdLst>
    <p:sldId id="335" r:id="rId4"/>
    <p:sldId id="259" r:id="rId5"/>
    <p:sldId id="613" r:id="rId6"/>
    <p:sldId id="608" r:id="rId7"/>
    <p:sldId id="610" r:id="rId8"/>
    <p:sldId id="603" r:id="rId9"/>
    <p:sldId id="615" r:id="rId10"/>
    <p:sldId id="61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rm-up" id="{65B4CA24-0A78-4FE6-BA15-AAEEEEC3B823}">
          <p14:sldIdLst>
            <p14:sldId id="335"/>
          </p14:sldIdLst>
        </p14:section>
        <p14:section name="Motivation" id="{44D45B58-E732-4DE4-9157-E5B2EB0EAEE0}">
          <p14:sldIdLst>
            <p14:sldId id="259"/>
            <p14:sldId id="613"/>
            <p14:sldId id="608"/>
          </p14:sldIdLst>
        </p14:section>
        <p14:section name="IWAST explained" id="{C6EADC67-23E1-4765-AFE2-7040FE20A14C}">
          <p14:sldIdLst>
            <p14:sldId id="610"/>
            <p14:sldId id="603"/>
            <p14:sldId id="615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lles Callebaut" initials="GC" lastIdx="2" clrIdx="0">
    <p:extLst/>
  </p:cmAuthor>
  <p:cmAuthor id="2" name="jacques callebaut" initials="jc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742"/>
    <a:srgbClr val="9A0000"/>
    <a:srgbClr val="760000"/>
    <a:srgbClr val="EE9512"/>
    <a:srgbClr val="1D8DB0"/>
    <a:srgbClr val="000000"/>
    <a:srgbClr val="BCBBC2"/>
    <a:srgbClr val="7F7F7F"/>
    <a:srgbClr val="7030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1739" autoAdjust="0"/>
  </p:normalViewPr>
  <p:slideViewPr>
    <p:cSldViewPr snapToObjects="1" showGuides="1">
      <p:cViewPr varScale="1">
        <p:scale>
          <a:sx n="102" d="100"/>
          <a:sy n="102" d="100"/>
        </p:scale>
        <p:origin x="126" y="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61"/>
    </p:cViewPr>
  </p:sorter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49C30-31BE-47CB-91D7-E5E6A6EE8D86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0F4BD9-33FE-4ED4-BD5E-142C479963BC}" type="pres">
      <dgm:prSet presAssocID="{51C49C30-31BE-47CB-91D7-E5E6A6EE8D86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nl-NL"/>
        </a:p>
      </dgm:t>
    </dgm:pt>
  </dgm:ptLst>
  <dgm:cxnLst>
    <dgm:cxn modelId="{5D16FD55-1DD5-489C-9238-4753C7B5BEA0}" type="presOf" srcId="{51C49C30-31BE-47CB-91D7-E5E6A6EE8D86}" destId="{FE0F4BD9-33FE-4ED4-BD5E-142C479963BC}" srcOrd="0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B2A635-291D-452C-B479-6F2DEB175D08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78F836-4C28-4524-8172-250CD095EB86}">
      <dgm:prSet phldrT="[Tekst]" custT="1"/>
      <dgm:spPr/>
      <dgm:t>
        <a:bodyPr/>
        <a:lstStyle/>
        <a:p>
          <a:r>
            <a:rPr lang="en-US" sz="2000" noProof="0" dirty="0"/>
            <a:t>‘Soft’ matters: </a:t>
          </a:r>
        </a:p>
        <a:p>
          <a:endParaRPr lang="en-US" sz="1400" noProof="0" dirty="0"/>
        </a:p>
        <a:p>
          <a:r>
            <a:rPr lang="en-US" sz="2000" noProof="0" dirty="0"/>
            <a:t>Experiments to monitor 		 and study societal 		     problems that matter to		 	         young people    </a:t>
          </a:r>
        </a:p>
      </dgm:t>
    </dgm:pt>
    <dgm:pt modelId="{C85D0947-C5B9-48B5-94C7-C85D7C9D611F}" type="parTrans" cxnId="{30B9EB29-FEBC-4ADA-B4E1-C0BE0F549497}">
      <dgm:prSet/>
      <dgm:spPr/>
      <dgm:t>
        <a:bodyPr/>
        <a:lstStyle/>
        <a:p>
          <a:endParaRPr lang="en-US"/>
        </a:p>
      </dgm:t>
    </dgm:pt>
    <dgm:pt modelId="{1FFC182C-406D-4865-925E-2059359454AF}" type="sibTrans" cxnId="{30B9EB29-FEBC-4ADA-B4E1-C0BE0F549497}">
      <dgm:prSet/>
      <dgm:spPr/>
      <dgm:t>
        <a:bodyPr/>
        <a:lstStyle/>
        <a:p>
          <a:endParaRPr lang="en-US"/>
        </a:p>
      </dgm:t>
    </dgm:pt>
    <dgm:pt modelId="{22E3576E-3585-41CD-8AF5-44AA2502692D}">
      <dgm:prSet phldrT="[Tekst]" custT="1"/>
      <dgm:spPr/>
      <dgm:t>
        <a:bodyPr/>
        <a:lstStyle/>
        <a:p>
          <a:r>
            <a:rPr lang="en-US" sz="1900" noProof="0" dirty="0"/>
            <a:t>‘</a:t>
          </a:r>
          <a:r>
            <a:rPr lang="en-US" sz="2000" noProof="0" dirty="0"/>
            <a:t>Soft’ entry: </a:t>
          </a:r>
        </a:p>
        <a:p>
          <a:endParaRPr lang="en-US" sz="1400" noProof="0" dirty="0"/>
        </a:p>
        <a:p>
          <a:r>
            <a:rPr lang="en-US" sz="2000" noProof="0" dirty="0"/>
            <a:t>We removed hurdles  to engage a diverse community – beyond the a priori interested </a:t>
          </a:r>
        </a:p>
      </dgm:t>
    </dgm:pt>
    <dgm:pt modelId="{2B5AB591-FBF7-4ACD-8468-1F07A58E668A}" type="parTrans" cxnId="{9ED2BC31-3761-484F-8781-433B9E8E3241}">
      <dgm:prSet/>
      <dgm:spPr/>
      <dgm:t>
        <a:bodyPr/>
        <a:lstStyle/>
        <a:p>
          <a:endParaRPr lang="en-US"/>
        </a:p>
      </dgm:t>
    </dgm:pt>
    <dgm:pt modelId="{0DA820FB-755B-4008-A77A-935EDB5FFC52}" type="sibTrans" cxnId="{9ED2BC31-3761-484F-8781-433B9E8E3241}">
      <dgm:prSet/>
      <dgm:spPr/>
      <dgm:t>
        <a:bodyPr/>
        <a:lstStyle/>
        <a:p>
          <a:endParaRPr lang="en-US"/>
        </a:p>
      </dgm:t>
    </dgm:pt>
    <dgm:pt modelId="{E4E3CE5E-DFB7-45E7-A41B-6ADC089AF60A}" type="pres">
      <dgm:prSet presAssocID="{51B2A635-291D-452C-B479-6F2DEB175D08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nl-NL"/>
        </a:p>
      </dgm:t>
    </dgm:pt>
    <dgm:pt modelId="{1A9F7AE4-D466-4BC0-803F-EE08CB7689B4}" type="pres">
      <dgm:prSet presAssocID="{51B2A635-291D-452C-B479-6F2DEB175D08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9C34355-EBA4-412A-A35B-95E2F2B25437}" type="pres">
      <dgm:prSet presAssocID="{51B2A635-291D-452C-B479-6F2DEB175D08}" presName="LeftNode" presStyleLbl="bgImgPlace1" presStyleIdx="0" presStyleCnt="2" custScaleX="312277" custScaleY="79075">
        <dgm:presLayoutVars>
          <dgm:chMax val="2"/>
          <dgm:chPref val="2"/>
        </dgm:presLayoutVars>
      </dgm:prSet>
      <dgm:spPr/>
      <dgm:t>
        <a:bodyPr/>
        <a:lstStyle/>
        <a:p>
          <a:endParaRPr lang="nl-NL"/>
        </a:p>
      </dgm:t>
    </dgm:pt>
    <dgm:pt modelId="{3A267CB2-9585-495A-ABD1-44B4978609FE}" type="pres">
      <dgm:prSet presAssocID="{51B2A635-291D-452C-B479-6F2DEB175D08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8551C7B-C853-4257-A6D0-3EE784FFFCDA}" type="pres">
      <dgm:prSet presAssocID="{51B2A635-291D-452C-B479-6F2DEB175D08}" presName="RightNode" presStyleLbl="bgImgPlace1" presStyleIdx="1" presStyleCnt="2" custScaleX="174242" custScaleY="79075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  <dgm:pt modelId="{AC54F8C6-6EAE-416C-AA2A-0610314B8603}" type="pres">
      <dgm:prSet presAssocID="{51B2A635-291D-452C-B479-6F2DEB175D08}" presName="TopArrow" presStyleLbl="node1" presStyleIdx="0" presStyleCnt="2" custScaleX="122826" custScaleY="95017" custLinFactNeighborX="-32495" custLinFactNeighborY="4127"/>
      <dgm:spPr>
        <a:solidFill>
          <a:srgbClr val="298742"/>
        </a:solidFill>
      </dgm:spPr>
    </dgm:pt>
    <dgm:pt modelId="{F666AB3B-1849-4B7B-9BDA-95FF9EEC53BA}" type="pres">
      <dgm:prSet presAssocID="{51B2A635-291D-452C-B479-6F2DEB175D08}" presName="BottomArrow" presStyleLbl="node1" presStyleIdx="1" presStyleCnt="2" custScaleX="118179" custScaleY="92889" custLinFactNeighborX="-23235" custLinFactNeighborY="-9363"/>
      <dgm:spPr>
        <a:solidFill>
          <a:srgbClr val="298742"/>
        </a:solidFill>
      </dgm:spPr>
    </dgm:pt>
  </dgm:ptLst>
  <dgm:cxnLst>
    <dgm:cxn modelId="{9ED2BC31-3761-484F-8781-433B9E8E3241}" srcId="{51B2A635-291D-452C-B479-6F2DEB175D08}" destId="{22E3576E-3585-41CD-8AF5-44AA2502692D}" srcOrd="1" destOrd="0" parTransId="{2B5AB591-FBF7-4ACD-8468-1F07A58E668A}" sibTransId="{0DA820FB-755B-4008-A77A-935EDB5FFC52}"/>
    <dgm:cxn modelId="{06CAF26E-F1D1-4FFF-9E7A-D3C80D105EF8}" type="presOf" srcId="{22E3576E-3585-41CD-8AF5-44AA2502692D}" destId="{A8551C7B-C853-4257-A6D0-3EE784FFFCDA}" srcOrd="1" destOrd="0" presId="urn:microsoft.com/office/officeart/2009/layout/ReverseList"/>
    <dgm:cxn modelId="{0D8C2491-2E3F-4398-B1BB-8E47C301BCBF}" type="presOf" srcId="{2C78F836-4C28-4524-8172-250CD095EB86}" destId="{A9C34355-EBA4-412A-A35B-95E2F2B25437}" srcOrd="1" destOrd="0" presId="urn:microsoft.com/office/officeart/2009/layout/ReverseList"/>
    <dgm:cxn modelId="{30B9EB29-FEBC-4ADA-B4E1-C0BE0F549497}" srcId="{51B2A635-291D-452C-B479-6F2DEB175D08}" destId="{2C78F836-4C28-4524-8172-250CD095EB86}" srcOrd="0" destOrd="0" parTransId="{C85D0947-C5B9-48B5-94C7-C85D7C9D611F}" sibTransId="{1FFC182C-406D-4865-925E-2059359454AF}"/>
    <dgm:cxn modelId="{FD6BD1A9-36AE-437E-BE8A-3EF5BCD18179}" type="presOf" srcId="{22E3576E-3585-41CD-8AF5-44AA2502692D}" destId="{3A267CB2-9585-495A-ABD1-44B4978609FE}" srcOrd="0" destOrd="0" presId="urn:microsoft.com/office/officeart/2009/layout/ReverseList"/>
    <dgm:cxn modelId="{E7D80107-174C-4BD7-BB15-AC14732B483A}" type="presOf" srcId="{2C78F836-4C28-4524-8172-250CD095EB86}" destId="{1A9F7AE4-D466-4BC0-803F-EE08CB7689B4}" srcOrd="0" destOrd="0" presId="urn:microsoft.com/office/officeart/2009/layout/ReverseList"/>
    <dgm:cxn modelId="{AD724DDD-BA99-4AF8-976E-F9A06BFE7AC9}" type="presOf" srcId="{51B2A635-291D-452C-B479-6F2DEB175D08}" destId="{E4E3CE5E-DFB7-45E7-A41B-6ADC089AF60A}" srcOrd="0" destOrd="0" presId="urn:microsoft.com/office/officeart/2009/layout/ReverseList"/>
    <dgm:cxn modelId="{42BA31D5-EB30-442E-8E7F-4FC40C6DDE00}" type="presParOf" srcId="{E4E3CE5E-DFB7-45E7-A41B-6ADC089AF60A}" destId="{1A9F7AE4-D466-4BC0-803F-EE08CB7689B4}" srcOrd="0" destOrd="0" presId="urn:microsoft.com/office/officeart/2009/layout/ReverseList"/>
    <dgm:cxn modelId="{7B7477A3-CE63-423D-8455-E2D9017B0473}" type="presParOf" srcId="{E4E3CE5E-DFB7-45E7-A41B-6ADC089AF60A}" destId="{A9C34355-EBA4-412A-A35B-95E2F2B25437}" srcOrd="1" destOrd="0" presId="urn:microsoft.com/office/officeart/2009/layout/ReverseList"/>
    <dgm:cxn modelId="{F53B313B-E102-4D03-8C9A-515CB838D22E}" type="presParOf" srcId="{E4E3CE5E-DFB7-45E7-A41B-6ADC089AF60A}" destId="{3A267CB2-9585-495A-ABD1-44B4978609FE}" srcOrd="2" destOrd="0" presId="urn:microsoft.com/office/officeart/2009/layout/ReverseList"/>
    <dgm:cxn modelId="{1B986D7D-686D-4768-AC4D-87BE3A2168BF}" type="presParOf" srcId="{E4E3CE5E-DFB7-45E7-A41B-6ADC089AF60A}" destId="{A8551C7B-C853-4257-A6D0-3EE784FFFCDA}" srcOrd="3" destOrd="0" presId="urn:microsoft.com/office/officeart/2009/layout/ReverseList"/>
    <dgm:cxn modelId="{656F2F59-36B3-412C-A9B2-E56D8510C73D}" type="presParOf" srcId="{E4E3CE5E-DFB7-45E7-A41B-6ADC089AF60A}" destId="{AC54F8C6-6EAE-416C-AA2A-0610314B8603}" srcOrd="4" destOrd="0" presId="urn:microsoft.com/office/officeart/2009/layout/ReverseList"/>
    <dgm:cxn modelId="{FDC08BDA-4C59-49DE-9200-0E75E03E7D26}" type="presParOf" srcId="{E4E3CE5E-DFB7-45E7-A41B-6ADC089AF60A}" destId="{F666AB3B-1849-4B7B-9BDA-95FF9EEC53BA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34355-EBA4-412A-A35B-95E2F2B25437}">
      <dsp:nvSpPr>
        <dsp:cNvPr id="0" name=""/>
        <dsp:cNvSpPr/>
      </dsp:nvSpPr>
      <dsp:spPr>
        <a:xfrm rot="16200000">
          <a:off x="3777526" y="-464431"/>
          <a:ext cx="2123202" cy="51239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127000" rIns="114300" bIns="1270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‘Soft’ matters: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Experiments to monitor 		 and study societal 		     problems that matter to		 	         young people    </a:t>
          </a:r>
        </a:p>
      </dsp:txBody>
      <dsp:txXfrm rot="5400000">
        <a:off x="2380795" y="1139630"/>
        <a:ext cx="5020330" cy="1915872"/>
      </dsp:txXfrm>
    </dsp:sp>
    <dsp:sp modelId="{A8551C7B-C853-4257-A6D0-3EE784FFFCDA}">
      <dsp:nvSpPr>
        <dsp:cNvPr id="0" name=""/>
        <dsp:cNvSpPr/>
      </dsp:nvSpPr>
      <dsp:spPr>
        <a:xfrm rot="5400000">
          <a:off x="5492884" y="668041"/>
          <a:ext cx="2123202" cy="2859048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85" tIns="120650" rIns="72390" bIns="12065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noProof="0" dirty="0"/>
            <a:t>‘</a:t>
          </a:r>
          <a:r>
            <a:rPr lang="en-US" sz="2000" kern="1200" noProof="0" dirty="0"/>
            <a:t>Soft’ entry: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noProof="0" dirty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noProof="0" dirty="0"/>
            <a:t>We removed hurdles  to engage a diverse community – beyond the a priori interested </a:t>
          </a:r>
        </a:p>
      </dsp:txBody>
      <dsp:txXfrm rot="-5400000">
        <a:off x="5124962" y="1139629"/>
        <a:ext cx="2755383" cy="1915872"/>
      </dsp:txXfrm>
    </dsp:sp>
    <dsp:sp modelId="{AC54F8C6-6EAE-416C-AA2A-0610314B8603}">
      <dsp:nvSpPr>
        <dsp:cNvPr id="0" name=""/>
        <dsp:cNvSpPr/>
      </dsp:nvSpPr>
      <dsp:spPr>
        <a:xfrm>
          <a:off x="4085781" y="122650"/>
          <a:ext cx="2106904" cy="1629801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rgbClr val="2987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6AB3B-1849-4B7B-9BDA-95FF9EEC53BA}">
      <dsp:nvSpPr>
        <dsp:cNvPr id="0" name=""/>
        <dsp:cNvSpPr/>
      </dsp:nvSpPr>
      <dsp:spPr>
        <a:xfrm rot="10800000">
          <a:off x="4284479" y="2370700"/>
          <a:ext cx="2027191" cy="1593300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rgbClr val="29874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22/09/2021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22/09/2021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3" name="Afbeelding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12192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2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nl-BE" sz="1800">
              <a:solidFill>
                <a:srgbClr val="FFFFFF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768001" y="1080000"/>
            <a:ext cx="6559155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768001" y="5392805"/>
            <a:ext cx="6559155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7" y="1646238"/>
            <a:ext cx="3331857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13" name="Afbeelding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1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3246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1999, © LVdP (met dank aan MT)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246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5782096-2747-A947-89AF-4244D11C4D1E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04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>
            <a:lvl1pPr>
              <a:defRPr sz="2800" b="1">
                <a:solidFill>
                  <a:srgbClr val="66CC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3338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1300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6228814-6929-5E4E-AD4A-D5AB4B8DB3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4669"/>
            <a:ext cx="12192000" cy="3688662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Section</a:t>
            </a:r>
            <a:r>
              <a:rPr lang="de-DE" dirty="0"/>
              <a:t> Header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025E86-5AE5-1A4E-A474-050C9A457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70" y="6176963"/>
            <a:ext cx="1457625" cy="42351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405FBE-81A0-BA49-AFD3-6EBFCC12B2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3251" y="5585449"/>
            <a:ext cx="1908747" cy="60276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74BDE8-FEAB-0148-95BB-D02A7077C1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734" y="6245581"/>
            <a:ext cx="2670733" cy="3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77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732" y="2088000"/>
            <a:ext cx="8737268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732" y="4193675"/>
            <a:ext cx="8737268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8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94" y="1800000"/>
            <a:ext cx="1837438" cy="4294800"/>
          </a:xfrm>
          <a:prstGeom prst="rect">
            <a:avLst/>
          </a:prstGeom>
        </p:spPr>
      </p:pic>
      <p:pic>
        <p:nvPicPr>
          <p:cNvPr id="14" name="Afbeelding 2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  <p:pic>
        <p:nvPicPr>
          <p:cNvPr id="16" name="Afbeelding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1403874" y="5795267"/>
            <a:ext cx="428126" cy="7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7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8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56833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472000" y="6336000"/>
            <a:ext cx="1248000" cy="28800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12192000" cy="6228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4061" y="2088000"/>
            <a:ext cx="8737939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4061" y="4193675"/>
            <a:ext cx="8737939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presentatie</a:t>
            </a:r>
            <a:endParaRPr lang="nl-BE" dirty="0"/>
          </a:p>
        </p:txBody>
      </p:sp>
      <p:pic>
        <p:nvPicPr>
          <p:cNvPr id="3" name="Afbeelding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16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472000" y="6336000"/>
            <a:ext cx="1248000" cy="288000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Open Sans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84811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86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1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8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5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372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52712" y="2304000"/>
            <a:ext cx="8079288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52712" y="4419108"/>
            <a:ext cx="8079288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en typ de subtitel van de sectie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50000"/>
            <a:ext cx="3302711" cy="3211200"/>
          </a:xfrm>
          <a:prstGeom prst="rect">
            <a:avLst/>
          </a:prstGeom>
        </p:spPr>
      </p:pic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081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28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9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/>
          <p:cNvSpPr>
            <a:spLocks noChangeArrowheads="1"/>
          </p:cNvSpPr>
          <p:nvPr/>
        </p:nvSpPr>
        <p:spPr bwMode="auto">
          <a:xfrm>
            <a:off x="0" y="6371173"/>
            <a:ext cx="12192000" cy="48683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bk object 17"/>
          <p:cNvSpPr>
            <a:spLocks noChangeArrowheads="1"/>
          </p:cNvSpPr>
          <p:nvPr/>
        </p:nvSpPr>
        <p:spPr bwMode="auto">
          <a:xfrm>
            <a:off x="9814989" y="6047323"/>
            <a:ext cx="2017183" cy="539749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bk object 18"/>
          <p:cNvSpPr>
            <a:spLocks noChangeArrowheads="1"/>
          </p:cNvSpPr>
          <p:nvPr/>
        </p:nvSpPr>
        <p:spPr bwMode="auto">
          <a:xfrm>
            <a:off x="0" y="27517"/>
            <a:ext cx="12192000" cy="6830483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 i="0">
                <a:solidFill>
                  <a:srgbClr val="52BDE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 charset="0"/>
                <a:ea typeface="ＭＳ Ｐゴシック" charset="0"/>
              </a:rPr>
              <a:t>‘The Internet of Things’ – Customer Days Electrabel 2015                                             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charset="0"/>
              <a:ea typeface="ＭＳ Ｐゴシック" charset="0"/>
            </a:endParaRPr>
          </a:p>
        </p:txBody>
      </p:sp>
      <p:sp>
        <p:nvSpPr>
          <p:cNvPr id="7" name="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 charset="0"/>
              <a:ea typeface="ＭＳ Ｐゴシック" charset="0"/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54FEF-1E11-0741-A13B-F6B9B40E2B23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13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hthoek 11"/>
          <p:cNvSpPr/>
          <p:nvPr userDrawn="1"/>
        </p:nvSpPr>
        <p:spPr>
          <a:xfrm>
            <a:off x="0" y="4679576"/>
            <a:ext cx="12192000" cy="217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20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768001" y="1080000"/>
            <a:ext cx="6559155" cy="4024798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768001" y="5392805"/>
            <a:ext cx="6559155" cy="8207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sz="quarter" idx="10"/>
          </p:nvPr>
        </p:nvSpPr>
        <p:spPr>
          <a:xfrm>
            <a:off x="8095157" y="1646238"/>
            <a:ext cx="3331857" cy="4567361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pic>
        <p:nvPicPr>
          <p:cNvPr id="13" name="Afbeelding 1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60001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00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446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922000" y="6570669"/>
            <a:ext cx="660400" cy="2444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98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556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447200" y="1350000"/>
            <a:ext cx="54748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556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5566917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350000"/>
            <a:ext cx="5490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432000" y="1991922"/>
            <a:ext cx="54900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10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598" y="540000"/>
            <a:ext cx="4190487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015878" y="540000"/>
            <a:ext cx="691276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1435101"/>
            <a:ext cx="4190487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11388648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11388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11388648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1248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908000" y="6048000"/>
            <a:ext cx="264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5087888" y="6525344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sp>
        <p:nvSpPr>
          <p:cNvPr id="10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9785011" y="6471000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721" r:id="rId10"/>
    <p:sldLayoutId id="2147483725" r:id="rId11"/>
    <p:sldLayoutId id="2147483726" r:id="rId12"/>
    <p:sldLayoutId id="2147483744" r:id="rId13"/>
    <p:sldLayoutId id="2147483745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70"/>
            <a:ext cx="3301200" cy="272063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6692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1800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11382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en typ de tekst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0000" y="6048000"/>
            <a:ext cx="1248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08000" y="6048000"/>
            <a:ext cx="264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000" b="0" i="0" u="none" strike="noStrike" kern="1200" cap="none" spc="0" normalizeH="0" baseline="0" noProof="0" dirty="0">
              <a:ln>
                <a:noFill/>
              </a:ln>
              <a:solidFill>
                <a:srgbClr val="00407A"/>
              </a:solidFill>
              <a:effectLst/>
              <a:uLnTx/>
              <a:uFillTx/>
              <a:latin typeface="Open Sans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12192000" cy="486000"/>
          </a:xfrm>
          <a:prstGeom prst="rect">
            <a:avLst/>
          </a:prstGeom>
          <a:solidFill>
            <a:srgbClr val="1D8D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9011" y="6047127"/>
            <a:ext cx="1512989" cy="540353"/>
          </a:xfrm>
          <a:prstGeom prst="rect">
            <a:avLst/>
          </a:prstGeom>
        </p:spPr>
      </p:pic>
      <p:sp>
        <p:nvSpPr>
          <p:cNvPr id="10" name="Tijdelijke aanduiding voor dianummer 4"/>
          <p:cNvSpPr>
            <a:spLocks noGrp="1"/>
          </p:cNvSpPr>
          <p:nvPr>
            <p:ph type="sldNum" sz="quarter" idx="4"/>
          </p:nvPr>
        </p:nvSpPr>
        <p:spPr>
          <a:xfrm>
            <a:off x="9785011" y="6471000"/>
            <a:ext cx="1248000" cy="2880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D8031-C8E5-48F8-A3B6-81643B27A3AF}" type="slidenum">
              <a:rPr kumimoji="0" lang="nl-B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nl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1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baseline="0">
          <a:solidFill>
            <a:srgbClr val="52BDEC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b="0" i="0" kern="120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b="0" i="0" kern="1200" dirty="0">
          <a:solidFill>
            <a:srgbClr val="00407A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3372" y="1592796"/>
            <a:ext cx="8123631" cy="35120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‘IoT with a soft touch’ STEM project: engaging youngsters to deploy technology for sustainability goals  </a:t>
            </a:r>
            <a:br>
              <a:rPr lang="en-US" b="1" dirty="0"/>
            </a:br>
            <a:r>
              <a:rPr lang="en-GB" dirty="0"/>
              <a:t/>
            </a:r>
            <a:br>
              <a:rPr lang="en-GB" dirty="0"/>
            </a:br>
            <a:r>
              <a:rPr lang="en-US" sz="3600" dirty="0"/>
              <a:t/>
            </a:r>
            <a:br>
              <a:rPr lang="en-US" sz="3600" dirty="0"/>
            </a:br>
            <a:endParaRPr lang="nl-NL" sz="3600" dirty="0"/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C63194EF-3499-4DC0-918F-3330F9CC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26" y="5391218"/>
            <a:ext cx="6559155" cy="820799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altLang="nl-NL" sz="2000" dirty="0">
                <a:solidFill>
                  <a:schemeClr val="accent1"/>
                </a:solidFill>
              </a:rPr>
              <a:t>‘IWAST’ team of KU Leuven – DRAMCO </a:t>
            </a:r>
            <a:endParaRPr lang="nl-NL" altLang="nl-NL" sz="2000" dirty="0" smtClean="0">
              <a:solidFill>
                <a:schemeClr val="accent1"/>
              </a:solidFill>
            </a:endParaRPr>
          </a:p>
          <a:p>
            <a:pPr>
              <a:spcBef>
                <a:spcPct val="0"/>
              </a:spcBef>
            </a:pPr>
            <a:r>
              <a:rPr lang="nl-NL" altLang="nl-NL" sz="2000" smtClean="0">
                <a:solidFill>
                  <a:schemeClr val="accent1"/>
                </a:solidFill>
              </a:rPr>
              <a:t>https</a:t>
            </a:r>
            <a:r>
              <a:rPr lang="nl-NL" altLang="nl-NL" sz="2000" dirty="0">
                <a:solidFill>
                  <a:schemeClr val="accent1"/>
                </a:solidFill>
              </a:rPr>
              <a:t>://</a:t>
            </a:r>
            <a:r>
              <a:rPr lang="nl-NL" altLang="nl-NL" sz="2000" dirty="0" smtClean="0">
                <a:solidFill>
                  <a:schemeClr val="accent1"/>
                </a:solidFill>
              </a:rPr>
              <a:t>dramco-iwast.github.io/handleiding-voor-leerkrachten</a:t>
            </a:r>
            <a:endParaRPr lang="nl-NL" altLang="nl-NL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Tijdelijke aanduiding voor afbeelding 8">
            <a:extLst>
              <a:ext uri="{FF2B5EF4-FFF2-40B4-BE49-F238E27FC236}">
                <a16:creationId xmlns:a16="http://schemas.microsoft.com/office/drawing/2014/main" id="{0EAF1E7F-3FDF-4EE9-97C5-02AF0F93DA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7" t="4633" r="7338" b="-1943"/>
          <a:stretch/>
        </p:blipFill>
        <p:spPr>
          <a:xfrm>
            <a:off x="8891632" y="1484784"/>
            <a:ext cx="330036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2959" y="365125"/>
            <a:ext cx="11182732" cy="759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Youngsters care about environmental and societal problems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161" y="3652944"/>
            <a:ext cx="1891678" cy="189167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84" y="1916832"/>
            <a:ext cx="1589433" cy="1589433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618" y="2099496"/>
            <a:ext cx="1492902" cy="149290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088" y="1951446"/>
            <a:ext cx="1664364" cy="166436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512" y="3897052"/>
            <a:ext cx="1403463" cy="140346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308" y="3717032"/>
            <a:ext cx="1381591" cy="138159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82686DF-E37F-4FDF-9ED1-AF8A5CFB5D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1914" y="2126408"/>
            <a:ext cx="1285452" cy="12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4634" y="276380"/>
            <a:ext cx="11182732" cy="57959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1"/>
                </a:solidFill>
              </a:rPr>
              <a:t>How youngsters do (not) embrace technology…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44D838F1-1B9E-4A5D-9B9B-6F581113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4639984"/>
            <a:ext cx="962407" cy="96240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52D6070-55FC-4261-A55C-148F274A0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5" y="4204423"/>
            <a:ext cx="1512169" cy="1512169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510F52F6-1E60-4B4C-B784-11D40969CCCC}"/>
              </a:ext>
            </a:extLst>
          </p:cNvPr>
          <p:cNvSpPr/>
          <p:nvPr/>
        </p:nvSpPr>
        <p:spPr>
          <a:xfrm>
            <a:off x="371363" y="1614244"/>
            <a:ext cx="5472609" cy="2210800"/>
          </a:xfrm>
          <a:prstGeom prst="rightArrow">
            <a:avLst>
              <a:gd name="adj1" fmla="val 63120"/>
              <a:gd name="adj2" fmla="val 50000"/>
            </a:avLst>
          </a:prstGeom>
          <a:solidFill>
            <a:srgbClr val="298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Used on a daily basis by a diversity of people, for keeping in contact, following up health,  commodity that can not be missed, personal items relied on</a:t>
            </a:r>
          </a:p>
        </p:txBody>
      </p:sp>
      <p:sp>
        <p:nvSpPr>
          <p:cNvPr id="22" name="Pijl: links 21">
            <a:extLst>
              <a:ext uri="{FF2B5EF4-FFF2-40B4-BE49-F238E27FC236}">
                <a16:creationId xmlns:a16="http://schemas.microsoft.com/office/drawing/2014/main" id="{886078F1-8D43-4547-B398-F220735BC39E}"/>
              </a:ext>
            </a:extLst>
          </p:cNvPr>
          <p:cNvSpPr/>
          <p:nvPr/>
        </p:nvSpPr>
        <p:spPr>
          <a:xfrm>
            <a:off x="6168008" y="1614244"/>
            <a:ext cx="5724637" cy="2210800"/>
          </a:xfrm>
          <a:prstGeom prst="leftArrow">
            <a:avLst>
              <a:gd name="adj1" fmla="val 65247"/>
              <a:gd name="adj2" fmla="val 50000"/>
            </a:avLst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Few youngsters interested in technology, considered part of the problem rather than a solution for societal (environmental) challenges, poor diversity in STEM studies  </a:t>
            </a: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81F3702C-B75A-4255-96B0-ACC991493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00" y="4474621"/>
            <a:ext cx="1041799" cy="1041799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4B2978-4D29-4CA5-86D4-76EE4AC03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23" y="4247769"/>
            <a:ext cx="899883" cy="899883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B121CF4-68D8-4752-8465-121CEF2DB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381" y="4455439"/>
            <a:ext cx="899883" cy="89988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E2747FC9-DAB3-4EC2-86D0-6383EC8288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73" y="4692090"/>
            <a:ext cx="899883" cy="899883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EC46B30-C8E5-476A-9D5E-1484BA7A9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80" y="4905381"/>
            <a:ext cx="899883" cy="899883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EF88E738-1B7A-4A99-9886-9D280D6CC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70" y="4250124"/>
            <a:ext cx="1341849" cy="1341849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BB467D67-E92C-42D9-9B38-482099223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8" y="4319399"/>
            <a:ext cx="1485865" cy="14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9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11382000" cy="5487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IoT-technology can help to address ‘hard’ problems in ‘soft‘ themes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CA82B4B-82EF-4EFE-B2EA-5CB87BA5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t="-454" r="4236" b="5699"/>
          <a:stretch/>
        </p:blipFill>
        <p:spPr>
          <a:xfrm>
            <a:off x="540000" y="731710"/>
            <a:ext cx="5300758" cy="371056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8D2396A-46FE-4FFB-9081-BC65757A5EEE}"/>
              </a:ext>
            </a:extLst>
          </p:cNvPr>
          <p:cNvSpPr txBox="1"/>
          <p:nvPr/>
        </p:nvSpPr>
        <p:spPr>
          <a:xfrm>
            <a:off x="548725" y="5027933"/>
            <a:ext cx="10371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In the Internet-of-Things (IoT), ‘things’ mostly talk about what they ‘sense’</a:t>
            </a:r>
          </a:p>
          <a:p>
            <a:endParaRPr lang="en-US" sz="1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and could think about what they sense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B9AA97-AFA3-4AA4-B327-39A3D649CC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5"/>
          <a:stretch/>
        </p:blipFill>
        <p:spPr>
          <a:xfrm>
            <a:off x="8040215" y="1448780"/>
            <a:ext cx="2209287" cy="2993493"/>
          </a:xfrm>
          <a:prstGeom prst="rect">
            <a:avLst/>
          </a:prstGeom>
          <a:ln>
            <a:solidFill>
              <a:srgbClr val="0297A1"/>
            </a:solidFill>
          </a:ln>
        </p:spPr>
      </p:pic>
    </p:spTree>
    <p:extLst>
      <p:ext uri="{BB962C8B-B14F-4D97-AF65-F5344CB8AC3E}">
        <p14:creationId xmlns:p14="http://schemas.microsoft.com/office/powerpoint/2010/main" val="216159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09DEF-ECE1-46AC-ABF8-90804679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90066"/>
          </a:xfrm>
        </p:spPr>
        <p:txBody>
          <a:bodyPr>
            <a:normAutofit/>
          </a:bodyPr>
          <a:lstStyle/>
          <a:p>
            <a:r>
              <a:rPr lang="en-US" sz="3200" b="0" dirty="0">
                <a:solidFill>
                  <a:schemeClr val="accent1"/>
                </a:solidFill>
              </a:rPr>
              <a:t>‘IoT with a soft touch’ (IWAST): double meaning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351988-5AB3-4B60-90D2-619C6A441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82033"/>
              </p:ext>
            </p:extLst>
          </p:nvPr>
        </p:nvGraphicFramePr>
        <p:xfrm>
          <a:off x="2028389" y="1196752"/>
          <a:ext cx="9428596" cy="4545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37EACF-533D-42C2-9129-1AF23C5E5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907170"/>
              </p:ext>
            </p:extLst>
          </p:nvPr>
        </p:nvGraphicFramePr>
        <p:xfrm>
          <a:off x="443372" y="1484784"/>
          <a:ext cx="1026114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85F2E700-5870-4C05-8019-75847307BF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81" y="2019517"/>
            <a:ext cx="1285452" cy="128545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7B2C6E9-9AAA-4D38-A5B5-13FB7377DD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14" y="2237216"/>
            <a:ext cx="2539682" cy="253968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8807DF4-5EFF-44DB-A84B-E55733049D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507057"/>
            <a:ext cx="1686139" cy="16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3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/>
          <p:cNvSpPr txBox="1"/>
          <p:nvPr/>
        </p:nvSpPr>
        <p:spPr>
          <a:xfrm>
            <a:off x="6492044" y="800708"/>
            <a:ext cx="5328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Launching: ‘IoT with a soft touch’ plug-and-play pack and ample hardware components: 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sensor modules: noise, air, buttons, </a:t>
            </a: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radios and central controller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gateway </a:t>
            </a: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Open Sans" panose="020B0604020202020204" charset="0"/>
                <a:cs typeface="Open Sans" panose="020B0604020202020204" charset="0"/>
              </a:rPr>
              <a:t>portal - dashboard</a:t>
            </a:r>
          </a:p>
          <a:p>
            <a:endParaRPr lang="nl-BE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  <a:p>
            <a:endParaRPr lang="en-US" sz="2400" dirty="0">
              <a:solidFill>
                <a:schemeClr val="accent1"/>
              </a:solidFill>
              <a:latin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47E1B2D-45A8-45BA-815B-A3D04440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0" t="23225" r="20250" b="29525"/>
          <a:stretch/>
        </p:blipFill>
        <p:spPr>
          <a:xfrm>
            <a:off x="47328" y="1448780"/>
            <a:ext cx="6156684" cy="4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3372" y="663471"/>
            <a:ext cx="11382000" cy="5487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Paving the way to a positive experience with technology,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stimulating initiative and creativity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2459596" y="2052109"/>
            <a:ext cx="8712968" cy="3933175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/>
              <a:t>Lowering </a:t>
            </a:r>
            <a:r>
              <a:rPr lang="en-US" sz="2000" dirty="0"/>
              <a:t>technological hurdles for an easy exploration:</a:t>
            </a:r>
          </a:p>
          <a:p>
            <a:pPr marL="0" indent="0">
              <a:buNone/>
            </a:pPr>
            <a:r>
              <a:rPr lang="en-GB" sz="2000" dirty="0"/>
              <a:t>Ready-made sensor boards/dashboard to monitor/process/analyse data and configurator to configure the sensor(s) behaviour, …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Offering support: </a:t>
            </a:r>
          </a:p>
          <a:p>
            <a:pPr marL="0" indent="0">
              <a:buNone/>
            </a:pPr>
            <a:r>
              <a:rPr lang="en-GB" sz="2000" dirty="0"/>
              <a:t>Tutorial-style material on IoT and the packages and tools, guidelines for students and teachers, introductory workshop and feedback session, …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3FD4B01-D343-4454-B98F-41F5216D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85" y="1908094"/>
            <a:ext cx="1382703" cy="138270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509EFA7-C5C8-4900-A0C3-DAD54F1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28" y="4053784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2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1FF2C-5345-42E9-B488-AE67CD53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</p:spPr>
        <p:txBody>
          <a:bodyPr>
            <a:normAutofit/>
          </a:bodyPr>
          <a:lstStyle/>
          <a:p>
            <a:r>
              <a:rPr lang="en-US" sz="3200" b="0">
                <a:solidFill>
                  <a:schemeClr val="accent1"/>
                </a:solidFill>
                <a:latin typeface="Open Sans" panose="020B0604020202020204" charset="0"/>
              </a:rPr>
              <a:t>IWAST can contribute to the Sustainable Development Goals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FF91E0-405A-4A48-A3DD-AFF89C05DA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5"/>
          <a:stretch/>
        </p:blipFill>
        <p:spPr>
          <a:xfrm>
            <a:off x="6465094" y="1718934"/>
            <a:ext cx="1656185" cy="171109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CB4509C-AE11-4692-BF11-FC3C0B3B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7" y="1750732"/>
            <a:ext cx="1729761" cy="172976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B94B990-BD90-424E-B657-04EB2A607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27" y="1727581"/>
            <a:ext cx="1729761" cy="172976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B378A9E-3976-4751-B264-27B297CF8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094" y="3985747"/>
            <a:ext cx="1729761" cy="1729761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AF9843BA-91D7-4635-A889-ED82606CF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07" y="4003495"/>
            <a:ext cx="1729761" cy="1729761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CC2C3061-69B8-4A12-89C2-11B810F24F41}"/>
              </a:ext>
            </a:extLst>
          </p:cNvPr>
          <p:cNvSpPr txBox="1"/>
          <p:nvPr/>
        </p:nvSpPr>
        <p:spPr>
          <a:xfrm>
            <a:off x="545288" y="2275303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For the target group: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B3C28BA-63CC-40D8-8DA8-289130D8DD8B}"/>
              </a:ext>
            </a:extLst>
          </p:cNvPr>
          <p:cNvSpPr txBox="1"/>
          <p:nvPr/>
        </p:nvSpPr>
        <p:spPr>
          <a:xfrm>
            <a:off x="549815" y="4579559"/>
            <a:ext cx="326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With the experiments: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B1C2FE0-CCE0-4DEE-9314-2258A69CE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27" y="3927665"/>
            <a:ext cx="1729761" cy="17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7262"/>
      </p:ext>
    </p:extLst>
  </p:cSld>
  <p:clrMapOvr>
    <a:masterClrMapping/>
  </p:clrMapOvr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28596</TotalTime>
  <Words>291</Words>
  <Application>Microsoft Office PowerPoint</Application>
  <PresentationFormat>Breedbeeld</PresentationFormat>
  <Paragraphs>43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3</vt:i4>
      </vt:variant>
      <vt:variant>
        <vt:lpstr>Diatitels</vt:lpstr>
      </vt:variant>
      <vt:variant>
        <vt:i4>8</vt:i4>
      </vt:variant>
    </vt:vector>
  </HeadingPairs>
  <TitlesOfParts>
    <vt:vector size="17" baseType="lpstr">
      <vt:lpstr>MS PGothic</vt:lpstr>
      <vt:lpstr>MS PGothic</vt:lpstr>
      <vt:lpstr>Arial</vt:lpstr>
      <vt:lpstr>Calibri</vt:lpstr>
      <vt:lpstr>Courier New</vt:lpstr>
      <vt:lpstr>Open Sans</vt:lpstr>
      <vt:lpstr>Corporate-KU Leuven-Liggend-Achtergrond Wit</vt:lpstr>
      <vt:lpstr>Corporate-KU Leuven-Liggend-Achtergrond Wit en Watermerk</vt:lpstr>
      <vt:lpstr>1_Corporate-KU Leuven-Liggend-Achtergrond Wit</vt:lpstr>
      <vt:lpstr>‘IoT with a soft touch’ STEM project: engaging youngsters to deploy technology for sustainability goals     </vt:lpstr>
      <vt:lpstr>Youngsters care about environmental and societal problems</vt:lpstr>
      <vt:lpstr>How youngsters do (not) embrace technology…</vt:lpstr>
      <vt:lpstr>IoT-technology can help to address ‘hard’ problems in ‘soft‘ themes</vt:lpstr>
      <vt:lpstr>‘IoT with a soft touch’ (IWAST): double meaning</vt:lpstr>
      <vt:lpstr>PowerPoint-presentatie</vt:lpstr>
      <vt:lpstr>Paving the way to a positive experience with technology,  stimulating initiative and creativity</vt:lpstr>
      <vt:lpstr>IWAST can contribute to the Sustainable Development Goals</vt:lpstr>
    </vt:vector>
  </TitlesOfParts>
  <Company>KULeuven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Hanne Deprez</cp:lastModifiedBy>
  <cp:revision>1992</cp:revision>
  <dcterms:created xsi:type="dcterms:W3CDTF">2012-07-10T07:57:57Z</dcterms:created>
  <dcterms:modified xsi:type="dcterms:W3CDTF">2021-09-22T13:53:32Z</dcterms:modified>
</cp:coreProperties>
</file>